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media1.mp4" ContentType="vide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72675A"/>
        </a:solidFill>
        <a:effectLst/>
        <a:uFillTx/>
        <a:latin typeface="+mj-lt"/>
        <a:ea typeface="+mj-ea"/>
        <a:cs typeface="+mj-cs"/>
        <a:sym typeface="Baskervil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28D8E">
              <a:alpha val="20000"/>
            </a:srgbClr>
          </a:solidFill>
        </a:fill>
      </a:tcStyle>
    </a:band2H>
    <a:firstCo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381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firstCol>
    <a:la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38100" cap="flat">
              <a:solidFill>
                <a:srgbClr val="CCCDCB"/>
              </a:solidFill>
              <a:prstDash val="solid"/>
              <a:miter lim="400000"/>
            </a:ln>
          </a:top>
          <a:bottom>
            <a:ln w="127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lastRow>
    <a:fir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solidFill>
                <a:srgbClr val="CCCDCB"/>
              </a:solidFill>
              <a:prstDash val="solid"/>
              <a:miter lim="400000"/>
            </a:ln>
          </a:top>
          <a:bottom>
            <a:ln w="38100" cap="flat">
              <a:solidFill>
                <a:srgbClr val="CCCDCB"/>
              </a:solidFill>
              <a:prstDash val="solid"/>
              <a:miter lim="400000"/>
            </a:ln>
          </a:bottom>
          <a:insideH>
            <a:ln w="12700" cap="flat">
              <a:solidFill>
                <a:srgbClr val="CCCDCB"/>
              </a:solidFill>
              <a:prstDash val="solid"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EBEBE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E5E1C5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B0C09A"/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left>
          <a:right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right>
          <a:top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top>
          <a:bottom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bottom>
          <a:insideH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H>
          <a:insideV>
            <a:ln w="6350" cap="flat">
              <a:solidFill>
                <a:schemeClr val="accent2">
                  <a:satOff val="-4969"/>
                  <a:lumOff val="-24702"/>
                </a:schemeClr>
              </a:solidFill>
              <a:prstDash val="solid"/>
              <a:miter lim="400000"/>
            </a:ln>
          </a:insideV>
        </a:tcBdr>
        <a:fill>
          <a:solidFill>
            <a:srgbClr val="B0C09A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44444"/>
              </a:solidFill>
              <a:prstDash val="solid"/>
              <a:miter lim="400000"/>
            </a:ln>
          </a:top>
          <a:bottom>
            <a:ln w="12700" cap="flat">
              <a:solidFill>
                <a:srgbClr val="444444"/>
              </a:solidFill>
              <a:prstDash val="solid"/>
              <a:miter lim="400000"/>
            </a:ln>
          </a:bottom>
          <a:insideH>
            <a:ln w="12700" cap="flat">
              <a:solidFill>
                <a:srgbClr val="444444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AB0B5">
              <a:alpha val="1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rgbClr val="44444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ADBD7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44444"/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AB0B5"/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satOff val="-7715"/>
                  <a:lumOff val="-221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44444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AB0B5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949E9F"/>
              </a:solidFill>
              <a:prstDash val="solid"/>
              <a:miter lim="400000"/>
            </a:ln>
          </a:left>
          <a:right>
            <a:ln w="12700" cap="flat">
              <a:solidFill>
                <a:srgbClr val="949E9F"/>
              </a:solidFill>
              <a:prstDash val="solid"/>
              <a:miter lim="400000"/>
            </a:ln>
          </a:right>
          <a:top>
            <a:ln w="12700" cap="flat">
              <a:solidFill>
                <a:srgbClr val="949E9F"/>
              </a:solidFill>
              <a:prstDash val="solid"/>
              <a:miter lim="400000"/>
            </a:ln>
          </a:top>
          <a:bottom>
            <a:ln w="12700" cap="flat">
              <a:solidFill>
                <a:srgbClr val="949E9F"/>
              </a:solidFill>
              <a:prstDash val="solid"/>
              <a:miter lim="400000"/>
            </a:ln>
          </a:bottom>
          <a:insideH>
            <a:ln w="12700" cap="flat">
              <a:solidFill>
                <a:srgbClr val="949E9F"/>
              </a:solidFill>
              <a:prstDash val="solid"/>
              <a:miter lim="400000"/>
            </a:ln>
          </a:insideH>
          <a:insideV>
            <a:ln w="12700" cap="flat">
              <a:solidFill>
                <a:srgbClr val="949E9F"/>
              </a:solidFill>
              <a:prstDash val="solid"/>
              <a:miter lim="400000"/>
            </a:ln>
          </a:insideV>
        </a:tcBdr>
        <a:fill>
          <a:solidFill>
            <a:srgbClr val="E2E0D9"/>
          </a:solidFill>
        </a:fill>
      </a:tcStyle>
    </a:wholeTbl>
    <a:band2H>
      <a:tcTxStyle b="def" i="def"/>
      <a:tcStyle>
        <a:tcBdr/>
        <a:fill>
          <a:solidFill>
            <a:srgbClr val="EFECE5"/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352922"/>
              </a:solidFill>
              <a:prstDash val="solid"/>
              <a:miter lim="400000"/>
            </a:ln>
          </a:top>
          <a:bottom>
            <a:ln w="12700" cap="flat">
              <a:solidFill>
                <a:srgbClr val="352922"/>
              </a:solidFill>
              <a:prstDash val="solid"/>
              <a:miter lim="400000"/>
            </a:ln>
          </a:bottom>
          <a:insideH>
            <a:ln w="12700" cap="flat">
              <a:solidFill>
                <a:srgbClr val="352922"/>
              </a:solidFill>
              <a:prstDash val="solid"/>
              <a:miter lim="400000"/>
            </a:ln>
          </a:insideH>
          <a:insideV>
            <a:ln w="12700" cap="flat">
              <a:solidFill>
                <a:srgbClr val="352922"/>
              </a:solidFill>
              <a:prstDash val="solid"/>
              <a:miter lim="400000"/>
            </a:ln>
          </a:insideV>
        </a:tcBdr>
        <a:fill>
          <a:solidFill>
            <a:srgbClr val="4F4036"/>
          </a:solidFill>
        </a:fill>
      </a:tcStyle>
    </a:firstCol>
    <a:lastRow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6D5D4B"/>
              </a:solidFill>
              <a:prstDash val="solid"/>
              <a:miter lim="400000"/>
            </a:ln>
          </a:left>
          <a:right>
            <a:ln w="12700" cap="flat">
              <a:solidFill>
                <a:srgbClr val="6D5D4B"/>
              </a:solidFill>
              <a:prstDash val="solid"/>
              <a:miter lim="400000"/>
            </a:ln>
          </a:right>
          <a:top>
            <a:ln w="25400" cap="flat">
              <a:solidFill>
                <a:srgbClr val="352922"/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6D5D4B"/>
              </a:solidFill>
              <a:prstDash val="solid"/>
              <a:miter lim="400000"/>
            </a:ln>
          </a:insideH>
          <a:insideV>
            <a:ln w="12700" cap="flat">
              <a:solidFill>
                <a:srgbClr val="6D5D4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352922"/>
              </a:solidFill>
              <a:prstDash val="solid"/>
              <a:miter lim="400000"/>
            </a:ln>
          </a:left>
          <a:right>
            <a:ln w="12700" cap="flat">
              <a:solidFill>
                <a:srgbClr val="352922"/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satOff val="-11517"/>
                  <a:lumOff val="-24324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352922"/>
              </a:solidFill>
              <a:prstDash val="solid"/>
              <a:miter lim="400000"/>
            </a:ln>
          </a:bottom>
          <a:insideH>
            <a:ln w="12700" cap="flat">
              <a:solidFill>
                <a:srgbClr val="352922"/>
              </a:solidFill>
              <a:prstDash val="solid"/>
              <a:miter lim="400000"/>
            </a:ln>
          </a:insideH>
          <a:insideV>
            <a:ln w="12700" cap="flat">
              <a:solidFill>
                <a:srgbClr val="352922"/>
              </a:solidFill>
              <a:prstDash val="solid"/>
              <a:miter lim="400000"/>
            </a:ln>
          </a:insideV>
        </a:tcBdr>
        <a:fill>
          <a:solidFill>
            <a:srgbClr val="4F403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434343"/>
        </a:fontRef>
        <a:srgbClr val="434343"/>
      </a:tcTxStyle>
      <a:tcStyle>
        <a:tcBdr>
          <a:left>
            <a:ln w="12700" cap="flat">
              <a:solidFill>
                <a:srgbClr val="CCCDCB"/>
              </a:solidFill>
              <a:prstDash val="solid"/>
              <a:miter lim="400000"/>
            </a:ln>
          </a:left>
          <a:right>
            <a:ln w="12700" cap="flat">
              <a:solidFill>
                <a:srgbClr val="CCCD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2D3">
              <a:alpha val="38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939393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CCCDCB"/>
              </a:solidFill>
              <a:prstDash val="solid"/>
              <a:miter lim="400000"/>
            </a:ln>
          </a:insideV>
        </a:tcBdr>
        <a:fill>
          <a:solidFill>
            <a:srgbClr val="A5A8A3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5A8A3"/>
              </a:solidFill>
              <a:prstDash val="solid"/>
              <a:miter lim="400000"/>
            </a:ln>
          </a:left>
          <a:right>
            <a:ln w="12700" cap="flat">
              <a:solidFill>
                <a:srgbClr val="A5A8A3"/>
              </a:solidFill>
              <a:prstDash val="solid"/>
              <a:miter lim="400000"/>
            </a:ln>
          </a:right>
          <a:top>
            <a:ln w="127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5A8A3"/>
              </a:solidFill>
              <a:prstDash val="solid"/>
              <a:miter lim="400000"/>
            </a:ln>
          </a:insideV>
        </a:tcBdr>
        <a:fill>
          <a:solidFill>
            <a:srgbClr val="6D6D6D"/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5A8A3"/>
              </a:solidFill>
              <a:prstDash val="solid"/>
              <a:miter lim="400000"/>
            </a:ln>
          </a:left>
          <a:right>
            <a:ln w="12700" cap="flat">
              <a:solidFill>
                <a:srgbClr val="A5A8A3"/>
              </a:solidFill>
              <a:prstDash val="solid"/>
              <a:miter lim="400000"/>
            </a:ln>
          </a:right>
          <a:top>
            <a:ln w="127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5A8A3"/>
              </a:solidFill>
              <a:prstDash val="solid"/>
              <a:miter lim="400000"/>
            </a:ln>
          </a:insideV>
        </a:tcBdr>
        <a:fill>
          <a:solidFill>
            <a:srgbClr val="6D6D6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CDCB">
              <a:alpha val="21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3939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939393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3939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232323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079500" y="2438400"/>
            <a:ext cx="11176000" cy="2921000"/>
          </a:xfrm>
          <a:prstGeom prst="rect">
            <a:avLst/>
          </a:prstGeom>
        </p:spPr>
        <p:txBody>
          <a:bodyPr anchor="b"/>
          <a:lstStyle>
            <a:lvl1pPr>
              <a:defRPr cap="all" spc="232">
                <a:solidFill>
                  <a:srgbClr val="EBEBEB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079500" y="5346700"/>
            <a:ext cx="11176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2286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4572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6858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9144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1854200" y="1441449"/>
            <a:ext cx="9612313" cy="4889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079500" y="6515100"/>
            <a:ext cx="11176000" cy="1625600"/>
          </a:xfrm>
          <a:prstGeom prst="rect">
            <a:avLst/>
          </a:prstGeom>
        </p:spPr>
        <p:txBody>
          <a:bodyPr anchor="b"/>
          <a:lstStyle>
            <a:lvl1pPr>
              <a:defRPr cap="all" spc="232">
                <a:solidFill>
                  <a:srgbClr val="EBEBEB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079500" y="8166100"/>
            <a:ext cx="11176000" cy="130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  <a:lvl2pPr marL="0" indent="2286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2pPr>
            <a:lvl3pPr marL="0" indent="4572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3pPr>
            <a:lvl4pPr marL="0" indent="6858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4pPr>
            <a:lvl5pPr marL="0" indent="914400" algn="ctr">
              <a:spcBef>
                <a:spcPts val="0"/>
              </a:spcBef>
              <a:buSzTx/>
              <a:buNone/>
              <a:defRPr spc="144" sz="3600">
                <a:solidFill>
                  <a:srgbClr val="FFFFFF"/>
                </a:solidFill>
                <a:effectLst>
                  <a:outerShdw sx="100000" sy="100000" kx="0" ky="0" algn="b" rotWithShape="0" blurRad="25400" dist="27326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079500" y="3416300"/>
            <a:ext cx="11176000" cy="2921000"/>
          </a:xfrm>
          <a:prstGeom prst="rect">
            <a:avLst/>
          </a:prstGeom>
        </p:spPr>
        <p:txBody>
          <a:bodyPr/>
          <a:lstStyle>
            <a:lvl1pPr>
              <a:defRPr cap="all" spc="232">
                <a:solidFill>
                  <a:srgbClr val="EBEBEB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Cochi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C8C8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43700" y="1193800"/>
            <a:ext cx="5257800" cy="736092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14400" y="1193800"/>
            <a:ext cx="5270500" cy="3911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14400" y="5219700"/>
            <a:ext cx="5270500" cy="3378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43700" y="2997200"/>
            <a:ext cx="5270201" cy="5397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14400" y="2705100"/>
            <a:ext cx="5118100" cy="6019800"/>
          </a:xfrm>
          <a:prstGeom prst="rect">
            <a:avLst/>
          </a:prstGeom>
        </p:spPr>
        <p:txBody>
          <a:bodyPr/>
          <a:lstStyle>
            <a:lvl1pPr marL="342900" indent="-342900">
              <a:defRPr sz="3400"/>
            </a:lvl1pPr>
            <a:lvl2pPr marL="685800" indent="-342900">
              <a:defRPr sz="3400"/>
            </a:lvl2pPr>
            <a:lvl3pPr marL="1028700" indent="-342900">
              <a:defRPr sz="3400"/>
            </a:lvl3pPr>
            <a:lvl4pPr marL="1371600" indent="-342900">
              <a:defRPr sz="3400"/>
            </a:lvl4pPr>
            <a:lvl5pPr marL="1714500" indent="-342900"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14400" y="685800"/>
            <a:ext cx="11176000" cy="83820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Cap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idx="13"/>
          </p:nvPr>
        </p:nvSpPr>
        <p:spPr>
          <a:xfrm>
            <a:off x="1016000" y="1219200"/>
            <a:ext cx="109855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xfrm>
            <a:off x="1016000" y="7200900"/>
            <a:ext cx="5207000" cy="6604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  <a:lvl2pPr marL="0" indent="2286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2pPr>
            <a:lvl3pPr marL="0" indent="4572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3pPr>
            <a:lvl4pPr marL="0" indent="6858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4pPr>
            <a:lvl5pPr marL="0" indent="914400">
              <a:spcBef>
                <a:spcPts val="0"/>
              </a:spcBef>
              <a:buSzTx/>
              <a:buNone/>
              <a:defRPr sz="2400">
                <a:solidFill>
                  <a:srgbClr val="515151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2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pic" sz="half" idx="13"/>
          </p:nvPr>
        </p:nvSpPr>
        <p:spPr>
          <a:xfrm>
            <a:off x="1015999" y="1176019"/>
            <a:ext cx="5261430" cy="7366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3" name="Shape 93"/>
          <p:cNvSpPr/>
          <p:nvPr>
            <p:ph type="pic" sz="half" idx="14"/>
          </p:nvPr>
        </p:nvSpPr>
        <p:spPr>
          <a:xfrm>
            <a:off x="6743700" y="1181100"/>
            <a:ext cx="5257800" cy="736092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pic" sz="quarter" idx="13"/>
          </p:nvPr>
        </p:nvSpPr>
        <p:spPr>
          <a:xfrm>
            <a:off x="6743700" y="5207000"/>
            <a:ext cx="5257800" cy="34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Shape 102"/>
          <p:cNvSpPr/>
          <p:nvPr>
            <p:ph type="pic" sz="quarter" idx="14"/>
          </p:nvPr>
        </p:nvSpPr>
        <p:spPr>
          <a:xfrm>
            <a:off x="6743700" y="1282700"/>
            <a:ext cx="5257800" cy="3429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pic" sz="half" idx="15"/>
          </p:nvPr>
        </p:nvSpPr>
        <p:spPr>
          <a:xfrm>
            <a:off x="1011464" y="1277619"/>
            <a:ext cx="5270501" cy="7378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type="body" sz="quarter" idx="13"/>
          </p:nvPr>
        </p:nvSpPr>
        <p:spPr>
          <a:xfrm>
            <a:off x="1270000" y="6362700"/>
            <a:ext cx="10464800" cy="558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Shape 112"/>
          <p:cNvSpPr/>
          <p:nvPr>
            <p:ph type="body" sz="quarter" idx="14"/>
          </p:nvPr>
        </p:nvSpPr>
        <p:spPr>
          <a:xfrm>
            <a:off x="1270000" y="39116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2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113" name="Shape 1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14400" y="317500"/>
            <a:ext cx="11176000" cy="177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14400" y="2717800"/>
            <a:ext cx="11176000" cy="63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599" y="9118600"/>
            <a:ext cx="342901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34343"/>
                </a:solidFill>
                <a:effectLst>
                  <a:outerShdw sx="100000" sy="100000" kx="0" ky="0" algn="b" rotWithShape="0" blurRad="25400" dist="23648" dir="16200000">
                    <a:srgbClr val="000000">
                      <a:alpha val="20689"/>
                    </a:srgbClr>
                  </a:outerShdw>
                </a:effectLst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800" u="none">
          <a:ln>
            <a:noFill/>
          </a:ln>
          <a:solidFill>
            <a:srgbClr val="817463"/>
          </a:solidFill>
          <a:uFillTx/>
          <a:latin typeface="+mj-lt"/>
          <a:ea typeface="+mj-ea"/>
          <a:cs typeface="+mj-cs"/>
          <a:sym typeface="Baskerville"/>
        </a:defRPr>
      </a:lvl9pPr>
    </p:titleStyle>
    <p:bodyStyle>
      <a:lvl1pPr marL="4191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1pPr>
      <a:lvl2pPr marL="8382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2pPr>
      <a:lvl3pPr marL="12573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3pPr>
      <a:lvl4pPr marL="16764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4pPr>
      <a:lvl5pPr marL="20955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5pPr>
      <a:lvl6pPr marL="25146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6pPr>
      <a:lvl7pPr marL="29337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7pPr>
      <a:lvl8pPr marL="33528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8pPr>
      <a:lvl9pPr marL="3771900" marR="0" indent="-4191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ln>
            <a:noFill/>
          </a:ln>
          <a:solidFill>
            <a:srgbClr val="72675A"/>
          </a:solidFill>
          <a:uFillTx/>
          <a:latin typeface="+mj-lt"/>
          <a:ea typeface="+mj-ea"/>
          <a:cs typeface="+mj-cs"/>
          <a:sym typeface="Baskervill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effectLst>
            <a:outerShdw sx="100000" sy="100000" kx="0" ky="0" algn="b" rotWithShape="0" blurRad="25400" dist="23648" dir="16200000">
              <a:srgbClr val="000000">
                <a:alpha val="20689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5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imdb.com/list/ls000021718/" TargetMode="External"/><Relationship Id="rId3" Type="http://schemas.openxmlformats.org/officeDocument/2006/relationships/hyperlink" Target="https://www.businessinsider.com/most-successful-movie-franchises-of-all-time-at-box-office-2018-3#2-star-wars-9097-billion-22" TargetMode="External"/><Relationship Id="rId4" Type="http://schemas.openxmlformats.org/officeDocument/2006/relationships/hyperlink" Target="https://www.independent.co.uk/arts-entertainment/films/features/harry-potter-and-the-death-of-an-industry-2143873.html" TargetMode="External"/><Relationship Id="rId5" Type="http://schemas.openxmlformats.org/officeDocument/2006/relationships/hyperlink" Target="https://www.theatlantic.com/entertainment/archive/2018/11/fantastic-beasts-crimes-grindelwald-review/575671/" TargetMode="External"/><Relationship Id="rId6" Type="http://schemas.openxmlformats.org/officeDocument/2006/relationships/hyperlink" Target="https://www.abc.net.au/news/2017-06-26/young-harry-potter-fans/8631204" TargetMode="External"/><Relationship Id="rId7" Type="http://schemas.openxmlformats.org/officeDocument/2006/relationships/hyperlink" Target="https://www.emftechnology.co.uk/flame-effects/attachment/sony-dsc-53/" TargetMode="External"/><Relationship Id="rId8" Type="http://schemas.openxmlformats.org/officeDocument/2006/relationships/hyperlink" Target="https://www.businessinsider.com/harry-potter-battle-hogwarts-reverse-2016-1" TargetMode="External"/><Relationship Id="rId9" Type="http://schemas.openxmlformats.org/officeDocument/2006/relationships/hyperlink" Target="https://www.moviepilot.de/movies/harry-potter-und-der-stein-der-weisen/images/684106" TargetMode="External"/><Relationship Id="rId10" Type="http://schemas.openxmlformats.org/officeDocument/2006/relationships/hyperlink" Target="https://imagesvc.timeincapp.com/v3/mm/image?url=https%3A%2F%2Ffortunedotcom.files.wordpress.com%2F2017%2F06%2Fhp_movie_grosses.png&amp;w=2200&amp;q=70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hp-posters.jpg"/>
          <p:cNvPicPr>
            <a:picLocks noChangeAspect="0"/>
          </p:cNvPicPr>
          <p:nvPr/>
        </p:nvPicPr>
        <p:blipFill>
          <a:blip r:embed="rId2">
            <a:alphaModFix amt="28389"/>
            <a:extLst/>
          </a:blip>
          <a:stretch>
            <a:fillRect/>
          </a:stretch>
        </p:blipFill>
        <p:spPr>
          <a:xfrm>
            <a:off x="367903" y="49212"/>
            <a:ext cx="12599194" cy="9655176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>
            <p:ph type="ctrTitle"/>
          </p:nvPr>
        </p:nvSpPr>
        <p:spPr>
          <a:xfrm>
            <a:off x="1130300" y="4231514"/>
            <a:ext cx="11325424" cy="951905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defRPr spc="228" sz="5700"/>
            </a:lvl1pPr>
          </a:lstStyle>
          <a:p>
            <a:pPr/>
            <a:r>
              <a:t>The Harry Potter series</a:t>
            </a:r>
          </a:p>
        </p:txBody>
      </p:sp>
      <p:sp>
        <p:nvSpPr>
          <p:cNvPr id="139" name="Shape 139"/>
          <p:cNvSpPr/>
          <p:nvPr>
            <p:ph type="subTitle" sz="quarter" idx="1"/>
          </p:nvPr>
        </p:nvSpPr>
        <p:spPr>
          <a:xfrm>
            <a:off x="1854364" y="5126566"/>
            <a:ext cx="9296071" cy="57666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defTabSz="356362">
              <a:defRPr spc="87" sz="2196">
                <a:effectLst>
                  <a:outerShdw sx="100000" sy="100000" kx="0" ky="0" algn="b" rotWithShape="0" blurRad="15494" dist="16669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Harry Potter Throughout the Years and it’s Significance in Film History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type="title"/>
          </p:nvPr>
        </p:nvSpPr>
        <p:spPr>
          <a:xfrm>
            <a:off x="914400" y="-139700"/>
            <a:ext cx="11176000" cy="1778000"/>
          </a:xfrm>
          <a:prstGeom prst="rect">
            <a:avLst/>
          </a:prstGeom>
        </p:spPr>
        <p:txBody>
          <a:bodyPr/>
          <a:lstStyle/>
          <a:p>
            <a:pPr/>
            <a:r>
              <a:t>The Stats</a:t>
            </a:r>
          </a:p>
        </p:txBody>
      </p:sp>
      <p:sp>
        <p:nvSpPr>
          <p:cNvPr id="142" name="Shape 142"/>
          <p:cNvSpPr/>
          <p:nvPr>
            <p:ph type="body" sz="half" idx="1"/>
          </p:nvPr>
        </p:nvSpPr>
        <p:spPr>
          <a:xfrm>
            <a:off x="920750" y="1295400"/>
            <a:ext cx="11163300" cy="3067778"/>
          </a:xfrm>
          <a:prstGeom prst="rect">
            <a:avLst/>
          </a:prstGeom>
        </p:spPr>
        <p:txBody>
          <a:bodyPr anchor="t"/>
          <a:lstStyle/>
          <a:p>
            <a:pPr marL="0" indent="0" algn="ctr" defTabSz="698500">
              <a:buSzTx/>
              <a:buNone/>
              <a:defRPr sz="2500"/>
            </a:pPr>
            <a:r>
              <a:t>- 3rd highest-grossing film series in the world  </a:t>
            </a:r>
          </a:p>
          <a:p>
            <a:pPr marL="0" indent="0" algn="ctr" defTabSz="698500">
              <a:buSzTx/>
              <a:buNone/>
              <a:defRPr sz="2500"/>
            </a:pPr>
            <a:r>
              <a:t>- 5/8 films in ’50 highest-grossing films of all times’ list </a:t>
            </a:r>
          </a:p>
          <a:p>
            <a:pPr lvl="2" marL="0" indent="457200" algn="ctr" defTabSz="698500">
              <a:buSzTx/>
              <a:buNone/>
              <a:defRPr sz="2500"/>
            </a:pPr>
            <a:r>
              <a:t>—&gt; </a:t>
            </a:r>
            <a:r>
              <a:rPr i="1"/>
              <a:t>Harry Potter and the Deathly Hollows- Part 2</a:t>
            </a:r>
            <a:r>
              <a:t> : $1.3 billion (nr. 8 on the list) </a:t>
            </a:r>
          </a:p>
          <a:p>
            <a:pPr marL="0" indent="0" algn="ctr" defTabSz="698500">
              <a:buSzTx/>
              <a:buNone/>
              <a:defRPr sz="2500"/>
            </a:pPr>
            <a:r>
              <a:t>- 3rd highest-grossing film series in the world—&gt; Box office total: $ 8.5 billion </a:t>
            </a:r>
          </a:p>
        </p:txBody>
      </p:sp>
      <p:pic>
        <p:nvPicPr>
          <p:cNvPr id="143" name="Screen Shot 2018-11-25 at 20.58.5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2902" y="4465707"/>
            <a:ext cx="9178996" cy="5135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creen Shot 2018-11-25 at 20.49.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Harry Potter Throughout the Years</a:t>
            </a:r>
          </a:p>
        </p:txBody>
      </p:sp>
      <p:sp>
        <p:nvSpPr>
          <p:cNvPr id="148" name="Shape 148"/>
          <p:cNvSpPr/>
          <p:nvPr>
            <p:ph type="body" idx="1"/>
          </p:nvPr>
        </p:nvSpPr>
        <p:spPr>
          <a:xfrm>
            <a:off x="452834" y="1772311"/>
            <a:ext cx="12363650" cy="7247269"/>
          </a:xfrm>
          <a:prstGeom prst="rect">
            <a:avLst/>
          </a:prstGeom>
        </p:spPr>
        <p:txBody>
          <a:bodyPr anchor="t"/>
          <a:lstStyle/>
          <a:p>
            <a:pPr marL="414909" indent="-414909" defTabSz="578358">
              <a:spcBef>
                <a:spcPts val="3700"/>
              </a:spcBef>
              <a:defRPr sz="2970"/>
            </a:pPr>
            <a:r>
              <a:t>Film series from 2001 - 2011, gaining scale as years passed </a:t>
            </a:r>
          </a:p>
          <a:p>
            <a:pPr marL="414909" indent="-414909" defTabSz="578358">
              <a:spcBef>
                <a:spcPts val="3700"/>
              </a:spcBef>
              <a:defRPr sz="2970"/>
            </a:pPr>
            <a:r>
              <a:t>Directed by four different directors: </a:t>
            </a:r>
          </a:p>
          <a:p>
            <a:pPr lvl="2" marL="1244727" indent="-414909" defTabSz="578358">
              <a:spcBef>
                <a:spcPts val="3700"/>
              </a:spcBef>
              <a:defRPr sz="2970"/>
            </a:pPr>
            <a:r>
              <a:rPr u="sng"/>
              <a:t>Chris Columbus (1–2) </a:t>
            </a:r>
            <a:r>
              <a:t>: pure magic, exciting, lighter in tone (they are still young children), introducing and establishing the Wizarding World</a:t>
            </a:r>
          </a:p>
          <a:p>
            <a:pPr lvl="2" marL="1244727" indent="-414909" defTabSz="578358">
              <a:spcBef>
                <a:spcPts val="3700"/>
              </a:spcBef>
              <a:defRPr sz="2970"/>
            </a:pPr>
            <a:r>
              <a:rPr u="sng"/>
              <a:t>Alfonso Cuarón (3):</a:t>
            </a:r>
            <a:r>
              <a:t> as protagonists mature, films themes become more complex</a:t>
            </a:r>
          </a:p>
          <a:p>
            <a:pPr lvl="2" marL="1244727" indent="-414909" defTabSz="578358">
              <a:spcBef>
                <a:spcPts val="3700"/>
              </a:spcBef>
              <a:defRPr sz="2970"/>
            </a:pPr>
            <a:r>
              <a:rPr u="sng"/>
              <a:t> Mike Newell (4):</a:t>
            </a:r>
            <a:r>
              <a:t> teenage, coming of age topics, humorous but significantly darker tone</a:t>
            </a:r>
          </a:p>
          <a:p>
            <a:pPr lvl="2" marL="1244727" indent="-414909" defTabSz="578358">
              <a:spcBef>
                <a:spcPts val="3700"/>
              </a:spcBef>
              <a:defRPr sz="2970"/>
            </a:pPr>
            <a:r>
              <a:rPr u="sng"/>
              <a:t> David Yates (5–8):</a:t>
            </a:r>
            <a:r>
              <a:t> dark, political/social/ cultural themes (strong parallels between Voldemort and the death- eaters pursuing ‘master race’ —&gt;Hitler and Nazis)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title"/>
          </p:nvPr>
        </p:nvSpPr>
        <p:spPr>
          <a:xfrm>
            <a:off x="400182" y="317500"/>
            <a:ext cx="12204437" cy="1296723"/>
          </a:xfrm>
          <a:prstGeom prst="rect">
            <a:avLst/>
          </a:prstGeom>
        </p:spPr>
        <p:txBody>
          <a:bodyPr/>
          <a:lstStyle/>
          <a:p>
            <a:pPr/>
            <a:r>
              <a:t>VFX Technology Throughout the Years</a:t>
            </a:r>
          </a:p>
        </p:txBody>
      </p:sp>
      <p:sp>
        <p:nvSpPr>
          <p:cNvPr id="151" name="Shape 151"/>
          <p:cNvSpPr/>
          <p:nvPr>
            <p:ph type="body" idx="1"/>
          </p:nvPr>
        </p:nvSpPr>
        <p:spPr>
          <a:xfrm>
            <a:off x="400182" y="1735666"/>
            <a:ext cx="12204436" cy="7366001"/>
          </a:xfrm>
          <a:prstGeom prst="rect">
            <a:avLst/>
          </a:prstGeom>
        </p:spPr>
        <p:txBody>
          <a:bodyPr anchor="t"/>
          <a:lstStyle/>
          <a:p>
            <a:pPr marL="0" indent="0" defTabSz="321310">
              <a:spcBef>
                <a:spcPts val="2000"/>
              </a:spcBef>
              <a:buSzTx/>
              <a:buNone/>
              <a:defRPr sz="2200"/>
            </a:pPr>
            <a:r>
              <a:t>Ian Failes, in article for Inverse Magazine “How the Magic of 'Harry Potter' Revolutionised Visual Effects.” describes the significant visual effects evolution in the HP films  —&gt; “From Hogwarts minis to lifelike Quidditch” 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Sorcerer’s Stone (2001):</a:t>
            </a:r>
            <a:r>
              <a:t> exterior views of Hogwarts achieved through a giant miniatures set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Chamber of Secrets (2002): </a:t>
            </a:r>
            <a:r>
              <a:t>real car was built and filmed on a studio location to simulate the flying car 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Prisoner of Azkaban (2004):</a:t>
            </a:r>
            <a:r>
              <a:t> to create imaginary creature, Hippogriff Buckbeak, a hydraulic-rig was filmed against green screen to simulate movements, fur and feathers were added digitally in post 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Goblet of Fire (2005):</a:t>
            </a:r>
            <a:r>
              <a:t> dragon and broom chase build digitally, Voldemort 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Order of the Phoenix (2007):</a:t>
            </a:r>
            <a:r>
              <a:t> Dumbledor and Voldemort’s fight with water, glass and fire in the ministry of magic, VFX digitally constructed 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Half-Blood Prince (2009):</a:t>
            </a:r>
            <a:r>
              <a:t> Quidditch now constructed digitally, blue-screens, broomstick gimbles, real photography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Deathly Hallows – Part 1:</a:t>
            </a:r>
            <a:r>
              <a:t> CG ‘Doby’ character, completely digital and real sized body-double with sub-surface skin technology to create realistic cloth movement</a:t>
            </a:r>
          </a:p>
          <a:p>
            <a:pPr marL="230504" indent="-230504" defTabSz="321310">
              <a:spcBef>
                <a:spcPts val="2000"/>
              </a:spcBef>
              <a:defRPr sz="2200"/>
            </a:pPr>
            <a:r>
              <a:rPr u="sng"/>
              <a:t>Deathly Hallows – Part 2:</a:t>
            </a:r>
            <a:r>
              <a:t> Double Negative builds a fully digital model of Hogwarts to later destroy in Hogwarts battle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creen Shot 2018-11-25 at 22.47.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1558" y="2470182"/>
            <a:ext cx="11881684" cy="6350555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/>
        </p:nvSpPr>
        <p:spPr>
          <a:xfrm>
            <a:off x="831337" y="1680633"/>
            <a:ext cx="8869859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3000"/>
            </a:pPr>
            <a:r>
              <a:t>Harry Potter and the Sorcerer’s Stone (2001)- </a:t>
            </a:r>
            <a:r>
              <a:rPr i="0"/>
              <a:t>Set used for VFX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/>
        </p:nvSpPr>
        <p:spPr>
          <a:xfrm>
            <a:off x="615526" y="1646766"/>
            <a:ext cx="8454815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3000"/>
            </a:pPr>
            <a:r>
              <a:t>Harry Potter and the Deathly Hollows- Part 2:</a:t>
            </a:r>
            <a:r>
              <a:rPr i="0"/>
              <a:t> Visual Effects</a:t>
            </a:r>
          </a:p>
        </p:txBody>
      </p:sp>
      <p:pic>
        <p:nvPicPr>
          <p:cNvPr id="157" name="Harry Potter VFX clip 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16865" y="2413436"/>
            <a:ext cx="12371070" cy="69587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520751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Social Influence </a:t>
            </a:r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xfrm>
            <a:off x="465335" y="2197165"/>
            <a:ext cx="12326410" cy="7280938"/>
          </a:xfrm>
          <a:prstGeom prst="rect">
            <a:avLst/>
          </a:prstGeom>
        </p:spPr>
        <p:txBody>
          <a:bodyPr anchor="t"/>
          <a:lstStyle/>
          <a:p>
            <a:pPr marL="301752" indent="-301752" defTabSz="420624">
              <a:spcBef>
                <a:spcPts val="2700"/>
              </a:spcBef>
              <a:defRPr sz="2160"/>
            </a:pPr>
            <a:r>
              <a:t>Fan Culture turned Mainstream Culture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made nerdy, fantasy books ‘cool’ again 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adults and children alike became huge fans of the series 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whole generation of children that were waiting for their letter from Hogwarts (including me)</a:t>
            </a:r>
          </a:p>
          <a:p>
            <a:pPr marL="301752" indent="-301752" defTabSz="420624">
              <a:spcBef>
                <a:spcPts val="2700"/>
              </a:spcBef>
              <a:defRPr sz="2160"/>
            </a:pPr>
            <a:r>
              <a:t>Exposing millennials to philanthropic and political behaviour 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set an example of young adults opposing dominant culture and tyranny 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eg. fighting against Voldemort or Hermione advocating for equal rights for ‘non-magical creatures’ such as house-elves (eg. The House Elf Liberation Front)</a:t>
            </a:r>
          </a:p>
          <a:p>
            <a:pPr marL="301752" indent="-301752" defTabSz="420624">
              <a:spcBef>
                <a:spcPts val="2700"/>
              </a:spcBef>
              <a:defRPr sz="2160"/>
            </a:pPr>
            <a:r>
              <a:t>A modern classic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Shaped a whole generation (personal impact)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Books and films alike are constantly referenced, studied, analysed </a:t>
            </a:r>
          </a:p>
          <a:p>
            <a:pPr lvl="2" marL="905256" indent="-301752" defTabSz="420624">
              <a:spcBef>
                <a:spcPts val="2700"/>
              </a:spcBef>
              <a:defRPr sz="2160"/>
            </a:pPr>
            <a:r>
              <a:t>Internationally, large enthusiastic fan base—&gt; fanatic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Harry Potter Franchise’s Influences on the Film Industry</a:t>
            </a:r>
          </a:p>
        </p:txBody>
      </p:sp>
      <p:sp>
        <p:nvSpPr>
          <p:cNvPr id="163" name="Shape 163"/>
          <p:cNvSpPr/>
          <p:nvPr>
            <p:ph type="body" idx="1"/>
          </p:nvPr>
        </p:nvSpPr>
        <p:spPr>
          <a:xfrm>
            <a:off x="556683" y="2717800"/>
            <a:ext cx="12182145" cy="6350000"/>
          </a:xfrm>
          <a:prstGeom prst="rect">
            <a:avLst/>
          </a:prstGeom>
        </p:spPr>
        <p:txBody>
          <a:bodyPr anchor="t"/>
          <a:lstStyle/>
          <a:p>
            <a:pPr marL="0" indent="0" defTabSz="572516">
              <a:spcBef>
                <a:spcPts val="3700"/>
              </a:spcBef>
              <a:buSzTx/>
              <a:buNone/>
              <a:defRPr sz="2940" u="sng"/>
            </a:pPr>
            <a:r>
              <a:t>Considered to be an American- British Film series </a:t>
            </a:r>
          </a:p>
          <a:p>
            <a:pPr marL="410718" indent="-410718" defTabSz="572516">
              <a:spcBef>
                <a:spcPts val="3700"/>
              </a:spcBef>
              <a:defRPr sz="2940"/>
            </a:pPr>
            <a:r>
              <a:t>novels by JK. Rowling, set in England, mostly British cast but films produced and distributed by the US studio, Warner Bros.</a:t>
            </a:r>
          </a:p>
          <a:p>
            <a:pPr marL="0" indent="0" defTabSz="572516">
              <a:spcBef>
                <a:spcPts val="3700"/>
              </a:spcBef>
              <a:buSzTx/>
              <a:buNone/>
              <a:defRPr sz="2940" u="sng"/>
            </a:pPr>
            <a:r>
              <a:t>Globally </a:t>
            </a:r>
          </a:p>
          <a:p>
            <a:pPr marL="410718" indent="-410718" defTabSz="572516">
              <a:spcBef>
                <a:spcPts val="3700"/>
              </a:spcBef>
              <a:defRPr sz="2940"/>
            </a:pPr>
            <a:r>
              <a:t>The VFX Revolution</a:t>
            </a:r>
          </a:p>
          <a:p>
            <a:pPr marL="410718" indent="-410718" defTabSz="572516">
              <a:spcBef>
                <a:spcPts val="3700"/>
              </a:spcBef>
              <a:defRPr sz="2940"/>
            </a:pPr>
            <a:r>
              <a:t>Harry Potter films are considered to be part of the films that ‘changed the game’ in terms of visual effects within the whole film industry (not just Britain)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43991">
              <a:spcBef>
                <a:spcPts val="2800"/>
              </a:spcBef>
              <a:buSzTx/>
              <a:buNone/>
              <a:defRPr sz="2280" u="sng"/>
            </a:pPr>
            <a:r>
              <a:t>Impact on British Film Industry</a:t>
            </a:r>
          </a:p>
          <a:p>
            <a:pPr marL="318515" indent="-318515" defTabSz="443991">
              <a:spcBef>
                <a:spcPts val="2800"/>
              </a:spcBef>
              <a:defRPr sz="2280"/>
            </a:pPr>
            <a:r>
              <a:t>Social critique- even though most of the creative minds behind Harry Potter are British, the dividends from the profits are reaped in California where the Warner Bros is located.</a:t>
            </a:r>
          </a:p>
          <a:p>
            <a:pPr marL="318515" indent="-318515" defTabSz="443991">
              <a:spcBef>
                <a:spcPts val="2800"/>
              </a:spcBef>
              <a:defRPr sz="2280"/>
            </a:pPr>
            <a:r>
              <a:t>Nonetheless, the British economy also profited from the series</a:t>
            </a:r>
          </a:p>
          <a:p>
            <a:pPr lvl="2" marL="955547" indent="-318515" defTabSz="443991">
              <a:spcBef>
                <a:spcPts val="2800"/>
              </a:spcBef>
              <a:defRPr sz="2280"/>
            </a:pPr>
            <a:r>
              <a:t>films shot in the UK- generated stable long-term employment, income, investment into regular and film-making infrastructure, fan-based tourism</a:t>
            </a:r>
          </a:p>
          <a:p>
            <a:pPr lvl="2" marL="955547" indent="-318515" defTabSz="443991">
              <a:spcBef>
                <a:spcPts val="2800"/>
              </a:spcBef>
              <a:defRPr sz="2280"/>
            </a:pPr>
            <a:r>
              <a:t>advanced the development of the British special effects industry and it’s technologies </a:t>
            </a:r>
          </a:p>
          <a:p>
            <a:pPr lvl="4" marL="1592580" indent="-318515" defTabSz="443991">
              <a:spcBef>
                <a:spcPts val="2800"/>
              </a:spcBef>
              <a:defRPr sz="2280"/>
            </a:pPr>
            <a:r>
              <a:t>visual effects houses such as Double- Negative, Cinesite and Framestore prospered due to Harry Potter</a:t>
            </a:r>
          </a:p>
          <a:p>
            <a:pPr lvl="4" marL="1592580" indent="-318515" defTabSz="443991">
              <a:spcBef>
                <a:spcPts val="2800"/>
              </a:spcBef>
              <a:defRPr sz="2280"/>
            </a:pPr>
            <a:r>
              <a:t>Double- Negative firm managing director, Alex Hope claims "Over the ten years that British companies have been working on the franchise, the UK has been transformed into a world leader in the VFX field.”</a:t>
            </a:r>
          </a:p>
          <a:p>
            <a:pPr lvl="2" marL="955547" indent="-318515" defTabSz="443991">
              <a:spcBef>
                <a:spcPts val="2800"/>
              </a:spcBef>
              <a:defRPr sz="2280"/>
            </a:pPr>
            <a:r>
              <a:t>Establishment of relationship with Warner Bros</a:t>
            </a:r>
          </a:p>
          <a:p>
            <a:pPr lvl="4" marL="1592580" indent="-318515" defTabSz="443991">
              <a:spcBef>
                <a:spcPts val="2800"/>
              </a:spcBef>
              <a:defRPr sz="2280"/>
            </a:pPr>
            <a:r>
              <a:t>bringing other productions to the UK</a:t>
            </a:r>
          </a:p>
          <a:p>
            <a:pPr lvl="4" marL="1592580" indent="-318515" defTabSz="443991">
              <a:spcBef>
                <a:spcPts val="2800"/>
              </a:spcBef>
              <a:defRPr sz="2280"/>
            </a:pPr>
            <a:r>
              <a:t>promotion of British film market to other international studios too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Legacy Lives On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xfrm>
            <a:off x="422275" y="2414785"/>
            <a:ext cx="12428869" cy="6863889"/>
          </a:xfrm>
          <a:prstGeom prst="rect">
            <a:avLst/>
          </a:prstGeom>
        </p:spPr>
        <p:txBody>
          <a:bodyPr anchor="t"/>
          <a:lstStyle/>
          <a:p>
            <a:pPr marL="280797" indent="-280797" defTabSz="391414">
              <a:spcBef>
                <a:spcPts val="2500"/>
              </a:spcBef>
              <a:defRPr sz="2680"/>
            </a:pPr>
            <a:r>
              <a:t>Last Harry Potter film, </a:t>
            </a:r>
            <a:r>
              <a:rPr i="1"/>
              <a:t>Harry Potter and the Deathly Hollows- Part 2 </a:t>
            </a:r>
            <a:r>
              <a:t>released in 2011</a:t>
            </a:r>
          </a:p>
          <a:p>
            <a:pPr marL="280797" indent="-280797" defTabSz="391414">
              <a:spcBef>
                <a:spcPts val="2500"/>
              </a:spcBef>
              <a:defRPr sz="2680"/>
            </a:pPr>
            <a:r>
              <a:t>Spin- off prequel series </a:t>
            </a:r>
            <a:r>
              <a:rPr i="1"/>
              <a:t>Fantastic Beasts and Where to Find Them (2016) +  Fantastic Beasts: The Crimes of Grindelwald (2018) + </a:t>
            </a:r>
            <a:r>
              <a:t>3 more films to come from the </a:t>
            </a:r>
            <a:r>
              <a:rPr i="1"/>
              <a:t>Fantastic Beasts Franchise </a:t>
            </a:r>
            <a:endParaRPr i="1"/>
          </a:p>
          <a:p>
            <a:pPr lvl="3" marL="0" indent="459486" defTabSz="391414">
              <a:spcBef>
                <a:spcPts val="2500"/>
              </a:spcBef>
              <a:buSzTx/>
              <a:buNone/>
              <a:defRPr sz="2680"/>
            </a:pPr>
            <a:r>
              <a:rPr i="1"/>
              <a:t>—&gt; </a:t>
            </a:r>
            <a:r>
              <a:t>creation of shared fictional universe = The Wizarding World</a:t>
            </a:r>
          </a:p>
          <a:p>
            <a:pPr marL="280797" indent="-280797" defTabSz="391414">
              <a:spcBef>
                <a:spcPts val="2500"/>
              </a:spcBef>
              <a:defRPr sz="2680"/>
            </a:pPr>
            <a:r>
              <a:t>Play in London- </a:t>
            </a:r>
            <a:r>
              <a:rPr i="1"/>
              <a:t>Harry Potter and the Cursed Child (Part 1 + 2)</a:t>
            </a:r>
            <a:endParaRPr i="1"/>
          </a:p>
          <a:p>
            <a:pPr marL="280797" indent="-280797" defTabSz="391414">
              <a:spcBef>
                <a:spcPts val="2500"/>
              </a:spcBef>
              <a:defRPr sz="2680"/>
            </a:pPr>
            <a:r>
              <a:t>Theme Parks and Merchandise</a:t>
            </a:r>
          </a:p>
          <a:p>
            <a:pPr marL="280797" indent="-280797" defTabSz="391414">
              <a:spcBef>
                <a:spcPts val="2500"/>
              </a:spcBef>
              <a:defRPr sz="2680"/>
            </a:pPr>
            <a:r>
              <a:t>Yearly Harry Potter ‘marathons’ on TV and theatres + anniversary celebrations</a:t>
            </a:r>
          </a:p>
          <a:p>
            <a:pPr marL="280797" indent="-280797" defTabSz="391414">
              <a:spcBef>
                <a:spcPts val="2500"/>
              </a:spcBef>
              <a:defRPr sz="2680"/>
            </a:pPr>
            <a:r>
              <a:t>JK Rowling is compared to George Lucas</a:t>
            </a:r>
          </a:p>
          <a:p>
            <a:pPr lvl="2" marL="842391" indent="-280797" defTabSz="391414">
              <a:spcBef>
                <a:spcPts val="2500"/>
              </a:spcBef>
              <a:defRPr i="1" sz="2680"/>
            </a:pPr>
            <a:r>
              <a:t>Fantastic Beasts </a:t>
            </a:r>
            <a:r>
              <a:rPr i="0"/>
              <a:t>primarily came into existence to further answer questions about an already very complete book series—&gt; like the prequels and special editions of Star Wars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Works Cited</a:t>
            </a:r>
          </a:p>
        </p:txBody>
      </p:sp>
      <p:sp>
        <p:nvSpPr>
          <p:cNvPr id="171" name="Shape 17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 defTabSz="406908">
              <a:spcBef>
                <a:spcPts val="0"/>
              </a:spcBef>
              <a:buSzTx/>
              <a:buNone/>
              <a:defRPr b="1" sz="2225" u="sng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t>Works cited: 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2" invalidUrl="" action="" tgtFrame="" tooltip="" history="1" highlightClick="0" endSnd="0"/>
              </a:rPr>
              <a:t>https://www.imdb.com/list/ls000021718/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3" invalidUrl="" action="" tgtFrame="" tooltip="" history="1" highlightClick="0" endSnd="0"/>
              </a:rPr>
              <a:t>https://www.businessinsider.com/most-successful-movie-franchises-of-all-time-at-box-office-2018-3#2-star-wars-9097-billion-22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4" invalidUrl="" action="" tgtFrame="" tooltip="" history="1" highlightClick="0" endSnd="0"/>
              </a:rPr>
              <a:t>https://www.independent.co.uk/arts-entertainment/films/features/harry-potter-and-the-death-of-an-industry-2143873.html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5" invalidUrl="" action="" tgtFrame="" tooltip="" history="1" highlightClick="0" endSnd="0"/>
              </a:rPr>
              <a:t>https://www.theatlantic.com/entertainment/archive/2018/11/fantastic-beasts-crimes-grindelwald-review/575671/</a:t>
            </a:r>
            <a:r>
              <a:t> 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t>http://screenprism.com/insights/article/how-did-the-directorial-changes-across-the-harry-potter-films-suit-the-mate</a:t>
            </a:r>
          </a:p>
          <a:p>
            <a:pPr marL="0" indent="0" defTabSz="406908">
              <a:spcBef>
                <a:spcPts val="0"/>
              </a:spcBef>
              <a:buSzTx/>
              <a:buNone/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</a:p>
          <a:p>
            <a:pPr marL="0" indent="0" defTabSz="406908">
              <a:spcBef>
                <a:spcPts val="0"/>
              </a:spcBef>
              <a:buSzTx/>
              <a:buNone/>
              <a:defRPr b="1" sz="2225" u="sng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t>Photos: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6" invalidUrl="" action="" tgtFrame="" tooltip="" history="1" highlightClick="0" endSnd="0"/>
              </a:rPr>
              <a:t>https://www.abc.net.au/news/2017-06-26/young-harry-potter-fans/8631204</a:t>
            </a:r>
            <a:r>
              <a:t> 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7" invalidUrl="" action="" tgtFrame="" tooltip="" history="1" highlightClick="0" endSnd="0"/>
              </a:rPr>
              <a:t>https://www.emftechnology.co.uk/flame-effects/attachment/sony-dsc-53/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8" invalidUrl="" action="" tgtFrame="" tooltip="" history="1" highlightClick="0" endSnd="0"/>
              </a:rPr>
              <a:t>https://www.businessinsider.com/harry-potter-battle-hogwarts-reverse-2016-1</a:t>
            </a:r>
            <a:r>
              <a:t> 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9" invalidUrl="" action="" tgtFrame="" tooltip="" history="1" highlightClick="0" endSnd="0"/>
              </a:rPr>
              <a:t>https://www.moviepilot.de/movies/harry-potter-und-der-stein-der-weisen/images/684106</a:t>
            </a:r>
            <a:r>
              <a:t> </a:t>
            </a:r>
          </a:p>
          <a:p>
            <a:pPr marL="186499" indent="-186499" defTabSz="406908">
              <a:spcBef>
                <a:spcPts val="0"/>
              </a:spcBef>
              <a:defRPr sz="2225">
                <a:solidFill>
                  <a:schemeClr val="accent5">
                    <a:satOff val="-19475"/>
                    <a:lumOff val="-26279"/>
                  </a:schemeClr>
                </a:solidFill>
              </a:defRPr>
            </a:pPr>
            <a:r>
              <a:rPr>
                <a:hlinkClick r:id="rId10" invalidUrl="" action="" tgtFrame="" tooltip="" history="1" highlightClick="0" endSnd="0"/>
              </a:rPr>
              <a:t>https://imagesvc.timeincapp.com/v3/mm/image?url=https%3A%2F%2Ffortunedotcom.files.wordpress.com%2F2017%2F06%2Fhp_movie_grosses.png&amp;w=2200&amp;q=70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PhotoPortfolio">
  <a:themeElements>
    <a:clrScheme name="PhotoPortfolio">
      <a:dk1>
        <a:srgbClr val="72675A"/>
      </a:dk1>
      <a:lt1>
        <a:srgbClr val="184472"/>
      </a:lt1>
      <a:dk2>
        <a:srgbClr val="626262"/>
      </a:dk2>
      <a:lt2>
        <a:srgbClr val="C1C1C1"/>
      </a:lt2>
      <a:accent1>
        <a:srgbClr val="95ABBF"/>
      </a:accent1>
      <a:accent2>
        <a:srgbClr val="8FAC7A"/>
      </a:accent2>
      <a:accent3>
        <a:srgbClr val="C6C190"/>
      </a:accent3>
      <a:accent4>
        <a:srgbClr val="C2B18B"/>
      </a:accent4>
      <a:accent5>
        <a:srgbClr val="D9A774"/>
      </a:accent5>
      <a:accent6>
        <a:srgbClr val="B78367"/>
      </a:accent6>
      <a:hlink>
        <a:srgbClr val="0000FF"/>
      </a:hlink>
      <a:folHlink>
        <a:srgbClr val="FF00FF"/>
      </a:folHlink>
    </a:clrScheme>
    <a:fontScheme name="PhotoPortfolio">
      <a:majorFont>
        <a:latin typeface="Baskerville"/>
        <a:ea typeface="Baskerville"/>
        <a:cs typeface="Baskerville"/>
      </a:majorFont>
      <a:minorFont>
        <a:latin typeface="Cochin"/>
        <a:ea typeface="Cochin"/>
        <a:cs typeface="Cochin"/>
      </a:minorFont>
    </a:fontScheme>
    <a:fmtScheme name="Photo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38100" dir="540000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51515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72675A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hotoPortfolio">
  <a:themeElements>
    <a:clrScheme name="PhotoPortfolio">
      <a:dk1>
        <a:srgbClr val="000000"/>
      </a:dk1>
      <a:lt1>
        <a:srgbClr val="FFFFFF"/>
      </a:lt1>
      <a:dk2>
        <a:srgbClr val="626262"/>
      </a:dk2>
      <a:lt2>
        <a:srgbClr val="C1C1C1"/>
      </a:lt2>
      <a:accent1>
        <a:srgbClr val="95ABBF"/>
      </a:accent1>
      <a:accent2>
        <a:srgbClr val="8FAC7A"/>
      </a:accent2>
      <a:accent3>
        <a:srgbClr val="C6C190"/>
      </a:accent3>
      <a:accent4>
        <a:srgbClr val="C2B18B"/>
      </a:accent4>
      <a:accent5>
        <a:srgbClr val="D9A774"/>
      </a:accent5>
      <a:accent6>
        <a:srgbClr val="B78367"/>
      </a:accent6>
      <a:hlink>
        <a:srgbClr val="0000FF"/>
      </a:hlink>
      <a:folHlink>
        <a:srgbClr val="FF00FF"/>
      </a:folHlink>
    </a:clrScheme>
    <a:fontScheme name="PhotoPortfolio">
      <a:majorFont>
        <a:latin typeface="Baskerville"/>
        <a:ea typeface="Baskerville"/>
        <a:cs typeface="Baskerville"/>
      </a:majorFont>
      <a:minorFont>
        <a:latin typeface="Cochin"/>
        <a:ea typeface="Cochin"/>
        <a:cs typeface="Cochin"/>
      </a:minorFont>
    </a:fontScheme>
    <a:fmtScheme name="Photo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  <a:effectStyle>
          <a:effectLst>
            <a:outerShdw sx="100000" sy="100000" kx="0" ky="0" algn="b" rotWithShape="0" blurRad="50800" dist="38100" dir="540000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38100" dir="5400000">
            <a:srgbClr val="000000">
              <a:alpha val="4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51515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72675A"/>
            </a:solidFill>
            <a:effectLst/>
            <a:uFillTx/>
            <a:latin typeface="+mj-lt"/>
            <a:ea typeface="+mj-ea"/>
            <a:cs typeface="+mj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